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404E4-2AB5-4CCE-B25C-75AAA7F4AD14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1F30E4A-F63A-4EA6-BCC9-5F5DC9A63C1E}">
      <dgm:prSet phldrT="[Text]"/>
      <dgm:spPr/>
      <dgm:t>
        <a:bodyPr/>
        <a:lstStyle/>
        <a:p>
          <a:r>
            <a:rPr lang="cs-CZ" dirty="0" smtClean="0"/>
            <a:t>Sociální pracovník</a:t>
          </a:r>
          <a:endParaRPr lang="cs-CZ" dirty="0"/>
        </a:p>
      </dgm:t>
    </dgm:pt>
    <dgm:pt modelId="{FD17CDEF-0083-4606-9B94-D6743D1D341D}" type="parTrans" cxnId="{8CD5E622-6654-45EE-B902-12EFB6C8244C}">
      <dgm:prSet/>
      <dgm:spPr/>
      <dgm:t>
        <a:bodyPr/>
        <a:lstStyle/>
        <a:p>
          <a:endParaRPr lang="cs-CZ"/>
        </a:p>
      </dgm:t>
    </dgm:pt>
    <dgm:pt modelId="{6E65CE31-7B71-4582-8E94-5E9D6E842DC4}" type="sibTrans" cxnId="{8CD5E622-6654-45EE-B902-12EFB6C8244C}">
      <dgm:prSet/>
      <dgm:spPr/>
      <dgm:t>
        <a:bodyPr/>
        <a:lstStyle/>
        <a:p>
          <a:endParaRPr lang="cs-CZ"/>
        </a:p>
      </dgm:t>
    </dgm:pt>
    <dgm:pt modelId="{7FFDB7CF-6C7E-45AD-8830-1FC6F2CDEAB0}">
      <dgm:prSet phldrT="[Text]"/>
      <dgm:spPr/>
      <dgm:t>
        <a:bodyPr/>
        <a:lstStyle/>
        <a:p>
          <a:r>
            <a:rPr lang="cs-CZ" dirty="0" smtClean="0"/>
            <a:t>Uživatel</a:t>
          </a:r>
          <a:endParaRPr lang="cs-CZ" dirty="0"/>
        </a:p>
      </dgm:t>
    </dgm:pt>
    <dgm:pt modelId="{D0306169-BD62-4593-AB3B-498FA2C880A6}" type="parTrans" cxnId="{A781E69A-D41C-41E6-8BF1-6B8F5073D8F1}">
      <dgm:prSet/>
      <dgm:spPr/>
      <dgm:t>
        <a:bodyPr/>
        <a:lstStyle/>
        <a:p>
          <a:endParaRPr lang="cs-CZ"/>
        </a:p>
      </dgm:t>
    </dgm:pt>
    <dgm:pt modelId="{B1B1CFE4-3DF9-4EB4-8656-C8DB62FCD6E0}" type="sibTrans" cxnId="{A781E69A-D41C-41E6-8BF1-6B8F5073D8F1}">
      <dgm:prSet/>
      <dgm:spPr/>
      <dgm:t>
        <a:bodyPr/>
        <a:lstStyle/>
        <a:p>
          <a:endParaRPr lang="cs-CZ"/>
        </a:p>
      </dgm:t>
    </dgm:pt>
    <dgm:pt modelId="{4B625EE5-D413-4F08-A7A6-924755487C15}">
      <dgm:prSet phldrT="[Text]"/>
      <dgm:spPr/>
      <dgm:t>
        <a:bodyPr/>
        <a:lstStyle/>
        <a:p>
          <a:r>
            <a:rPr lang="cs-CZ" dirty="0" smtClean="0"/>
            <a:t>Rodina</a:t>
          </a:r>
          <a:endParaRPr lang="cs-CZ" dirty="0"/>
        </a:p>
      </dgm:t>
    </dgm:pt>
    <dgm:pt modelId="{811593E7-8482-4E7C-8710-33A92D22416C}" type="parTrans" cxnId="{46A2584E-2058-4F57-88A3-8DCD9BC556D0}">
      <dgm:prSet/>
      <dgm:spPr/>
      <dgm:t>
        <a:bodyPr/>
        <a:lstStyle/>
        <a:p>
          <a:endParaRPr lang="cs-CZ"/>
        </a:p>
      </dgm:t>
    </dgm:pt>
    <dgm:pt modelId="{A5E6CB54-B091-4F58-A777-F144B1561CE6}" type="sibTrans" cxnId="{46A2584E-2058-4F57-88A3-8DCD9BC556D0}">
      <dgm:prSet/>
      <dgm:spPr/>
      <dgm:t>
        <a:bodyPr/>
        <a:lstStyle/>
        <a:p>
          <a:endParaRPr lang="cs-CZ"/>
        </a:p>
      </dgm:t>
    </dgm:pt>
    <dgm:pt modelId="{33BE556C-60B7-4EE3-A498-AEF4AC379976}">
      <dgm:prSet phldrT="[Text]" custT="1"/>
      <dgm:spPr/>
      <dgm:t>
        <a:bodyPr/>
        <a:lstStyle/>
        <a:p>
          <a:r>
            <a:rPr lang="cs-CZ" sz="2400" dirty="0" smtClean="0"/>
            <a:t>Životní příběh </a:t>
          </a:r>
        </a:p>
        <a:p>
          <a:r>
            <a:rPr lang="cs-CZ" sz="1800" dirty="0" smtClean="0"/>
            <a:t>= důležitá pomůcka pro reminiscenční aktivitu + individuální plánování</a:t>
          </a:r>
          <a:endParaRPr lang="cs-CZ" sz="1800" dirty="0"/>
        </a:p>
      </dgm:t>
    </dgm:pt>
    <dgm:pt modelId="{4E9BB98C-626A-4845-A993-0268FC2BF665}" type="parTrans" cxnId="{D71CECB5-451D-436A-B9F5-A9C2A144EE30}">
      <dgm:prSet/>
      <dgm:spPr/>
      <dgm:t>
        <a:bodyPr/>
        <a:lstStyle/>
        <a:p>
          <a:endParaRPr lang="cs-CZ"/>
        </a:p>
      </dgm:t>
    </dgm:pt>
    <dgm:pt modelId="{2135CA07-2CEC-4FF2-BE2D-43E73F57F147}" type="sibTrans" cxnId="{D71CECB5-451D-436A-B9F5-A9C2A144EE30}">
      <dgm:prSet/>
      <dgm:spPr/>
      <dgm:t>
        <a:bodyPr/>
        <a:lstStyle/>
        <a:p>
          <a:endParaRPr lang="cs-CZ"/>
        </a:p>
      </dgm:t>
    </dgm:pt>
    <dgm:pt modelId="{804722FD-EF76-421D-A33C-F2F71E43B571}" type="pres">
      <dgm:prSet presAssocID="{F75404E4-2AB5-4CCE-B25C-75AAA7F4AD1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4C313DB-D6A0-4BE5-AA60-F8518F30BD55}" type="pres">
      <dgm:prSet presAssocID="{F75404E4-2AB5-4CCE-B25C-75AAA7F4AD14}" presName="ellipse" presStyleLbl="trBgShp" presStyleIdx="0" presStyleCnt="1"/>
      <dgm:spPr/>
    </dgm:pt>
    <dgm:pt modelId="{AC7C5224-84C1-46D2-AA8E-631FFEB726FC}" type="pres">
      <dgm:prSet presAssocID="{F75404E4-2AB5-4CCE-B25C-75AAA7F4AD14}" presName="arrow1" presStyleLbl="fgShp" presStyleIdx="0" presStyleCnt="1" custLinFactNeighborX="13636" custLinFactNeighborY="-640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2D8430C7-758E-40A5-9F94-FBC008E054DA}" type="pres">
      <dgm:prSet presAssocID="{F75404E4-2AB5-4CCE-B25C-75AAA7F4AD14}" presName="rectangle" presStyleLbl="revTx" presStyleIdx="0" presStyleCnt="1" custScaleX="190909" custScaleY="203637" custLinFactNeighborX="0" custLinFactNeighborY="2348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47DEE4-9D47-4674-B18F-8BDDC6BD4FA5}" type="pres">
      <dgm:prSet presAssocID="{7FFDB7CF-6C7E-45AD-8830-1FC6F2CDEAB0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A6B484-763A-4F57-9AE5-F5A8E5C84C8D}" type="pres">
      <dgm:prSet presAssocID="{4B625EE5-D413-4F08-A7A6-924755487C1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5B4CEF-9F1C-464D-A8A6-148B344F729F}" type="pres">
      <dgm:prSet presAssocID="{33BE556C-60B7-4EE3-A498-AEF4AC37997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C78B93-EBDA-4FE2-9252-5D1AECB25976}" type="pres">
      <dgm:prSet presAssocID="{F75404E4-2AB5-4CCE-B25C-75AAA7F4AD14}" presName="funnel" presStyleLbl="trAlignAcc1" presStyleIdx="0" presStyleCnt="1" custLinFactNeighborX="1948" custLinFactNeighborY="-6940"/>
      <dgm:spPr/>
    </dgm:pt>
  </dgm:ptLst>
  <dgm:cxnLst>
    <dgm:cxn modelId="{D71CECB5-451D-436A-B9F5-A9C2A144EE30}" srcId="{F75404E4-2AB5-4CCE-B25C-75AAA7F4AD14}" destId="{33BE556C-60B7-4EE3-A498-AEF4AC379976}" srcOrd="3" destOrd="0" parTransId="{4E9BB98C-626A-4845-A993-0268FC2BF665}" sibTransId="{2135CA07-2CEC-4FF2-BE2D-43E73F57F147}"/>
    <dgm:cxn modelId="{DD38D348-A8E2-4C61-B8E1-79DE5258AEF1}" type="presOf" srcId="{F75404E4-2AB5-4CCE-B25C-75AAA7F4AD14}" destId="{804722FD-EF76-421D-A33C-F2F71E43B571}" srcOrd="0" destOrd="0" presId="urn:microsoft.com/office/officeart/2005/8/layout/funnel1"/>
    <dgm:cxn modelId="{150DDD3B-9988-4384-BA66-521457EE1EB6}" type="presOf" srcId="{4B625EE5-D413-4F08-A7A6-924755487C15}" destId="{3A47DEE4-9D47-4674-B18F-8BDDC6BD4FA5}" srcOrd="0" destOrd="0" presId="urn:microsoft.com/office/officeart/2005/8/layout/funnel1"/>
    <dgm:cxn modelId="{8CD5E622-6654-45EE-B902-12EFB6C8244C}" srcId="{F75404E4-2AB5-4CCE-B25C-75AAA7F4AD14}" destId="{01F30E4A-F63A-4EA6-BCC9-5F5DC9A63C1E}" srcOrd="0" destOrd="0" parTransId="{FD17CDEF-0083-4606-9B94-D6743D1D341D}" sibTransId="{6E65CE31-7B71-4582-8E94-5E9D6E842DC4}"/>
    <dgm:cxn modelId="{510A282D-3AF9-427F-9D27-722648C1840E}" type="presOf" srcId="{01F30E4A-F63A-4EA6-BCC9-5F5DC9A63C1E}" destId="{555B4CEF-9F1C-464D-A8A6-148B344F729F}" srcOrd="0" destOrd="0" presId="urn:microsoft.com/office/officeart/2005/8/layout/funnel1"/>
    <dgm:cxn modelId="{A781E69A-D41C-41E6-8BF1-6B8F5073D8F1}" srcId="{F75404E4-2AB5-4CCE-B25C-75AAA7F4AD14}" destId="{7FFDB7CF-6C7E-45AD-8830-1FC6F2CDEAB0}" srcOrd="1" destOrd="0" parTransId="{D0306169-BD62-4593-AB3B-498FA2C880A6}" sibTransId="{B1B1CFE4-3DF9-4EB4-8656-C8DB62FCD6E0}"/>
    <dgm:cxn modelId="{C69575EF-E9D8-453F-A95D-0CB93E057076}" type="presOf" srcId="{7FFDB7CF-6C7E-45AD-8830-1FC6F2CDEAB0}" destId="{B4A6B484-763A-4F57-9AE5-F5A8E5C84C8D}" srcOrd="0" destOrd="0" presId="urn:microsoft.com/office/officeart/2005/8/layout/funnel1"/>
    <dgm:cxn modelId="{46A2584E-2058-4F57-88A3-8DCD9BC556D0}" srcId="{F75404E4-2AB5-4CCE-B25C-75AAA7F4AD14}" destId="{4B625EE5-D413-4F08-A7A6-924755487C15}" srcOrd="2" destOrd="0" parTransId="{811593E7-8482-4E7C-8710-33A92D22416C}" sibTransId="{A5E6CB54-B091-4F58-A777-F144B1561CE6}"/>
    <dgm:cxn modelId="{6EF4589B-5E1E-43B3-83D4-AFB82A4E0415}" type="presOf" srcId="{33BE556C-60B7-4EE3-A498-AEF4AC379976}" destId="{2D8430C7-758E-40A5-9F94-FBC008E054DA}" srcOrd="0" destOrd="0" presId="urn:microsoft.com/office/officeart/2005/8/layout/funnel1"/>
    <dgm:cxn modelId="{B695F19F-A472-47D0-84A2-AF8037A23847}" type="presParOf" srcId="{804722FD-EF76-421D-A33C-F2F71E43B571}" destId="{04C313DB-D6A0-4BE5-AA60-F8518F30BD55}" srcOrd="0" destOrd="0" presId="urn:microsoft.com/office/officeart/2005/8/layout/funnel1"/>
    <dgm:cxn modelId="{D77BB6AE-D591-4FA1-AFC0-61F6CE7A1350}" type="presParOf" srcId="{804722FD-EF76-421D-A33C-F2F71E43B571}" destId="{AC7C5224-84C1-46D2-AA8E-631FFEB726FC}" srcOrd="1" destOrd="0" presId="urn:microsoft.com/office/officeart/2005/8/layout/funnel1"/>
    <dgm:cxn modelId="{309DDB49-B488-45F0-B02C-147C9FAED4A1}" type="presParOf" srcId="{804722FD-EF76-421D-A33C-F2F71E43B571}" destId="{2D8430C7-758E-40A5-9F94-FBC008E054DA}" srcOrd="2" destOrd="0" presId="urn:microsoft.com/office/officeart/2005/8/layout/funnel1"/>
    <dgm:cxn modelId="{23E1C1C0-7E6F-44E8-BFC0-52827F810AED}" type="presParOf" srcId="{804722FD-EF76-421D-A33C-F2F71E43B571}" destId="{3A47DEE4-9D47-4674-B18F-8BDDC6BD4FA5}" srcOrd="3" destOrd="0" presId="urn:microsoft.com/office/officeart/2005/8/layout/funnel1"/>
    <dgm:cxn modelId="{19B17023-F14B-438A-8760-1AEB91190DF9}" type="presParOf" srcId="{804722FD-EF76-421D-A33C-F2F71E43B571}" destId="{B4A6B484-763A-4F57-9AE5-F5A8E5C84C8D}" srcOrd="4" destOrd="0" presId="urn:microsoft.com/office/officeart/2005/8/layout/funnel1"/>
    <dgm:cxn modelId="{62F34E82-CC68-49AA-81E5-07903E42117F}" type="presParOf" srcId="{804722FD-EF76-421D-A33C-F2F71E43B571}" destId="{555B4CEF-9F1C-464D-A8A6-148B344F729F}" srcOrd="5" destOrd="0" presId="urn:microsoft.com/office/officeart/2005/8/layout/funnel1"/>
    <dgm:cxn modelId="{F84C4872-5040-44EE-AA34-506A9D0C5C48}" type="presParOf" srcId="{804722FD-EF76-421D-A33C-F2F71E43B571}" destId="{F9C78B93-EBDA-4FE2-9252-5D1AECB2597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5D7510-8F64-4B08-9B53-4FF9F9A25F8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8D81EA-83CE-4443-8844-733831BB09B7}">
      <dgm:prSet phldrT="[Text]"/>
      <dgm:spPr/>
      <dgm:t>
        <a:bodyPr/>
        <a:lstStyle/>
        <a:p>
          <a:r>
            <a:rPr lang="cs-CZ" dirty="0" smtClean="0"/>
            <a:t>klíčový pracovník</a:t>
          </a:r>
          <a:endParaRPr lang="cs-CZ" dirty="0"/>
        </a:p>
      </dgm:t>
    </dgm:pt>
    <dgm:pt modelId="{F4853A83-E081-4A14-BFEF-0AD5F49D7CCF}" type="parTrans" cxnId="{C816A1FB-F25B-4B72-812F-57C9A4F8DADA}">
      <dgm:prSet/>
      <dgm:spPr/>
      <dgm:t>
        <a:bodyPr/>
        <a:lstStyle/>
        <a:p>
          <a:endParaRPr lang="cs-CZ"/>
        </a:p>
      </dgm:t>
    </dgm:pt>
    <dgm:pt modelId="{E4B69251-55B7-4EDC-A2FD-88E50B0D2D0B}" type="sibTrans" cxnId="{C816A1FB-F25B-4B72-812F-57C9A4F8DADA}">
      <dgm:prSet/>
      <dgm:spPr/>
      <dgm:t>
        <a:bodyPr/>
        <a:lstStyle/>
        <a:p>
          <a:endParaRPr lang="cs-CZ"/>
        </a:p>
      </dgm:t>
    </dgm:pt>
    <dgm:pt modelId="{290B043A-F06D-4235-886D-B126814DD9B3}">
      <dgm:prSet phldrT="[Text]"/>
      <dgm:spPr/>
      <dgm:t>
        <a:bodyPr/>
        <a:lstStyle/>
        <a:p>
          <a:r>
            <a:rPr lang="cs-CZ" dirty="0" smtClean="0"/>
            <a:t>terapeut</a:t>
          </a:r>
          <a:endParaRPr lang="cs-CZ" dirty="0"/>
        </a:p>
      </dgm:t>
    </dgm:pt>
    <dgm:pt modelId="{C309E4A2-AFA0-4670-B6FC-E8082678B2B1}" type="parTrans" cxnId="{DF820546-B50E-43D3-B59A-CBC01314645E}">
      <dgm:prSet/>
      <dgm:spPr/>
      <dgm:t>
        <a:bodyPr/>
        <a:lstStyle/>
        <a:p>
          <a:endParaRPr lang="cs-CZ"/>
        </a:p>
      </dgm:t>
    </dgm:pt>
    <dgm:pt modelId="{6E4305C5-C72B-4C52-920B-08D782F9DC5A}" type="sibTrans" cxnId="{DF820546-B50E-43D3-B59A-CBC01314645E}">
      <dgm:prSet/>
      <dgm:spPr/>
      <dgm:t>
        <a:bodyPr/>
        <a:lstStyle/>
        <a:p>
          <a:endParaRPr lang="cs-CZ"/>
        </a:p>
      </dgm:t>
    </dgm:pt>
    <dgm:pt modelId="{FB8B2271-C5EA-4680-AD6D-42B4AD5444DC}">
      <dgm:prSet phldrT="[Text]"/>
      <dgm:spPr/>
      <dgm:t>
        <a:bodyPr/>
        <a:lstStyle/>
        <a:p>
          <a:r>
            <a:rPr lang="cs-CZ" dirty="0" smtClean="0"/>
            <a:t>psycholog</a:t>
          </a:r>
          <a:endParaRPr lang="cs-CZ" dirty="0"/>
        </a:p>
      </dgm:t>
    </dgm:pt>
    <dgm:pt modelId="{E5AE1E99-6F34-44FE-83A7-AB5F3D022768}" type="parTrans" cxnId="{B3D0C4EA-D739-4E7A-AF6E-AD3FF340B4B4}">
      <dgm:prSet/>
      <dgm:spPr/>
      <dgm:t>
        <a:bodyPr/>
        <a:lstStyle/>
        <a:p>
          <a:endParaRPr lang="cs-CZ"/>
        </a:p>
      </dgm:t>
    </dgm:pt>
    <dgm:pt modelId="{FDC918E4-0EB7-4A68-834C-A34FF4E2BAE4}" type="sibTrans" cxnId="{B3D0C4EA-D739-4E7A-AF6E-AD3FF340B4B4}">
      <dgm:prSet/>
      <dgm:spPr/>
      <dgm:t>
        <a:bodyPr/>
        <a:lstStyle/>
        <a:p>
          <a:endParaRPr lang="cs-CZ"/>
        </a:p>
      </dgm:t>
    </dgm:pt>
    <dgm:pt modelId="{EEE6183F-FA44-44E4-B532-BC8C2935FF05}">
      <dgm:prSet phldrT="[Text]"/>
      <dgm:spPr/>
      <dgm:t>
        <a:bodyPr/>
        <a:lstStyle/>
        <a:p>
          <a:r>
            <a:rPr lang="cs-CZ" dirty="0" smtClean="0"/>
            <a:t>psychiatr</a:t>
          </a:r>
          <a:endParaRPr lang="cs-CZ" dirty="0"/>
        </a:p>
      </dgm:t>
    </dgm:pt>
    <dgm:pt modelId="{754E094A-714B-4346-958F-B6EBDEC7B02A}" type="parTrans" cxnId="{12C45E2F-4DE0-4F68-8691-FD5B0F82F565}">
      <dgm:prSet/>
      <dgm:spPr/>
      <dgm:t>
        <a:bodyPr/>
        <a:lstStyle/>
        <a:p>
          <a:endParaRPr lang="cs-CZ"/>
        </a:p>
      </dgm:t>
    </dgm:pt>
    <dgm:pt modelId="{DBD7DA5C-F9F3-4337-B781-32CADC61133B}" type="sibTrans" cxnId="{12C45E2F-4DE0-4F68-8691-FD5B0F82F565}">
      <dgm:prSet/>
      <dgm:spPr/>
      <dgm:t>
        <a:bodyPr/>
        <a:lstStyle/>
        <a:p>
          <a:endParaRPr lang="cs-CZ"/>
        </a:p>
      </dgm:t>
    </dgm:pt>
    <dgm:pt modelId="{95B88DE6-AAC0-4A91-875E-9E6C1954F19B}" type="pres">
      <dgm:prSet presAssocID="{C35D7510-8F64-4B08-9B53-4FF9F9A25F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C9B6B47-708F-41FF-BBC6-5334617E10F7}" type="pres">
      <dgm:prSet presAssocID="{0C8D81EA-83CE-4443-8844-733831BB09B7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84F1C4-1881-4438-8466-A08F6A71256B}" type="pres">
      <dgm:prSet presAssocID="{E4B69251-55B7-4EDC-A2FD-88E50B0D2D0B}" presName="space" presStyleCnt="0"/>
      <dgm:spPr/>
    </dgm:pt>
    <dgm:pt modelId="{1C970BEC-106F-4217-97AB-AE9580F8C08A}" type="pres">
      <dgm:prSet presAssocID="{290B043A-F06D-4235-886D-B126814DD9B3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4F8356-CC28-4262-9C95-7D07D4ACDF5C}" type="pres">
      <dgm:prSet presAssocID="{6E4305C5-C72B-4C52-920B-08D782F9DC5A}" presName="space" presStyleCnt="0"/>
      <dgm:spPr/>
    </dgm:pt>
    <dgm:pt modelId="{D42B1F15-FCD0-445E-8DFF-5C97565D7319}" type="pres">
      <dgm:prSet presAssocID="{FB8B2271-C5EA-4680-AD6D-42B4AD5444D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56E5FD-3836-4202-8D04-19BB8FE07FA4}" type="pres">
      <dgm:prSet presAssocID="{FDC918E4-0EB7-4A68-834C-A34FF4E2BAE4}" presName="space" presStyleCnt="0"/>
      <dgm:spPr/>
    </dgm:pt>
    <dgm:pt modelId="{96ADCA1B-234A-4357-B0AB-EA9624862A4B}" type="pres">
      <dgm:prSet presAssocID="{EEE6183F-FA44-44E4-B532-BC8C2935FF05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CFF7CE4-E770-45C3-9C03-58021A9ABDDB}" type="presOf" srcId="{0C8D81EA-83CE-4443-8844-733831BB09B7}" destId="{6C9B6B47-708F-41FF-BBC6-5334617E10F7}" srcOrd="0" destOrd="0" presId="urn:microsoft.com/office/officeart/2005/8/layout/venn3"/>
    <dgm:cxn modelId="{12C45E2F-4DE0-4F68-8691-FD5B0F82F565}" srcId="{C35D7510-8F64-4B08-9B53-4FF9F9A25F8E}" destId="{EEE6183F-FA44-44E4-B532-BC8C2935FF05}" srcOrd="3" destOrd="0" parTransId="{754E094A-714B-4346-958F-B6EBDEC7B02A}" sibTransId="{DBD7DA5C-F9F3-4337-B781-32CADC61133B}"/>
    <dgm:cxn modelId="{8FADF95F-FE7B-4D78-A6AE-DF1A054D38F7}" type="presOf" srcId="{EEE6183F-FA44-44E4-B532-BC8C2935FF05}" destId="{96ADCA1B-234A-4357-B0AB-EA9624862A4B}" srcOrd="0" destOrd="0" presId="urn:microsoft.com/office/officeart/2005/8/layout/venn3"/>
    <dgm:cxn modelId="{E2842030-F070-4D5F-AE3D-7ED24522E70D}" type="presOf" srcId="{290B043A-F06D-4235-886D-B126814DD9B3}" destId="{1C970BEC-106F-4217-97AB-AE9580F8C08A}" srcOrd="0" destOrd="0" presId="urn:microsoft.com/office/officeart/2005/8/layout/venn3"/>
    <dgm:cxn modelId="{B3D0C4EA-D739-4E7A-AF6E-AD3FF340B4B4}" srcId="{C35D7510-8F64-4B08-9B53-4FF9F9A25F8E}" destId="{FB8B2271-C5EA-4680-AD6D-42B4AD5444DC}" srcOrd="2" destOrd="0" parTransId="{E5AE1E99-6F34-44FE-83A7-AB5F3D022768}" sibTransId="{FDC918E4-0EB7-4A68-834C-A34FF4E2BAE4}"/>
    <dgm:cxn modelId="{C816A1FB-F25B-4B72-812F-57C9A4F8DADA}" srcId="{C35D7510-8F64-4B08-9B53-4FF9F9A25F8E}" destId="{0C8D81EA-83CE-4443-8844-733831BB09B7}" srcOrd="0" destOrd="0" parTransId="{F4853A83-E081-4A14-BFEF-0AD5F49D7CCF}" sibTransId="{E4B69251-55B7-4EDC-A2FD-88E50B0D2D0B}"/>
    <dgm:cxn modelId="{DF820546-B50E-43D3-B59A-CBC01314645E}" srcId="{C35D7510-8F64-4B08-9B53-4FF9F9A25F8E}" destId="{290B043A-F06D-4235-886D-B126814DD9B3}" srcOrd="1" destOrd="0" parTransId="{C309E4A2-AFA0-4670-B6FC-E8082678B2B1}" sibTransId="{6E4305C5-C72B-4C52-920B-08D782F9DC5A}"/>
    <dgm:cxn modelId="{E182B6B7-B91D-4C7E-8C0C-A398D425AE95}" type="presOf" srcId="{FB8B2271-C5EA-4680-AD6D-42B4AD5444DC}" destId="{D42B1F15-FCD0-445E-8DFF-5C97565D7319}" srcOrd="0" destOrd="0" presId="urn:microsoft.com/office/officeart/2005/8/layout/venn3"/>
    <dgm:cxn modelId="{BD8A66DD-E2C8-46FE-96CE-1D5E7EF26E4B}" type="presOf" srcId="{C35D7510-8F64-4B08-9B53-4FF9F9A25F8E}" destId="{95B88DE6-AAC0-4A91-875E-9E6C1954F19B}" srcOrd="0" destOrd="0" presId="urn:microsoft.com/office/officeart/2005/8/layout/venn3"/>
    <dgm:cxn modelId="{ADBE6E08-7B6E-4698-9079-F42228CCC1E8}" type="presParOf" srcId="{95B88DE6-AAC0-4A91-875E-9E6C1954F19B}" destId="{6C9B6B47-708F-41FF-BBC6-5334617E10F7}" srcOrd="0" destOrd="0" presId="urn:microsoft.com/office/officeart/2005/8/layout/venn3"/>
    <dgm:cxn modelId="{7CCF0F1D-0C25-4FC9-B334-348BE16067F3}" type="presParOf" srcId="{95B88DE6-AAC0-4A91-875E-9E6C1954F19B}" destId="{8584F1C4-1881-4438-8466-A08F6A71256B}" srcOrd="1" destOrd="0" presId="urn:microsoft.com/office/officeart/2005/8/layout/venn3"/>
    <dgm:cxn modelId="{DAD85F57-E591-4EA3-A8B2-3556CA34EED9}" type="presParOf" srcId="{95B88DE6-AAC0-4A91-875E-9E6C1954F19B}" destId="{1C970BEC-106F-4217-97AB-AE9580F8C08A}" srcOrd="2" destOrd="0" presId="urn:microsoft.com/office/officeart/2005/8/layout/venn3"/>
    <dgm:cxn modelId="{F534F910-AE14-4B06-A745-CBCC537CF70D}" type="presParOf" srcId="{95B88DE6-AAC0-4A91-875E-9E6C1954F19B}" destId="{554F8356-CC28-4262-9C95-7D07D4ACDF5C}" srcOrd="3" destOrd="0" presId="urn:microsoft.com/office/officeart/2005/8/layout/venn3"/>
    <dgm:cxn modelId="{CAC7C686-03E2-4B6B-82B8-FF96F2B1CFA5}" type="presParOf" srcId="{95B88DE6-AAC0-4A91-875E-9E6C1954F19B}" destId="{D42B1F15-FCD0-445E-8DFF-5C97565D7319}" srcOrd="4" destOrd="0" presId="urn:microsoft.com/office/officeart/2005/8/layout/venn3"/>
    <dgm:cxn modelId="{F66F9F14-148F-4565-AE85-1C4613A519F8}" type="presParOf" srcId="{95B88DE6-AAC0-4A91-875E-9E6C1954F19B}" destId="{4956E5FD-3836-4202-8D04-19BB8FE07FA4}" srcOrd="5" destOrd="0" presId="urn:microsoft.com/office/officeart/2005/8/layout/venn3"/>
    <dgm:cxn modelId="{1F585001-4A1B-4F33-B1C5-38CFA52A12F2}" type="presParOf" srcId="{95B88DE6-AAC0-4A91-875E-9E6C1954F19B}" destId="{96ADCA1B-234A-4357-B0AB-EA9624862A4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C313DB-D6A0-4BE5-AA60-F8518F30BD55}">
      <dsp:nvSpPr>
        <dsp:cNvPr id="0" name=""/>
        <dsp:cNvSpPr/>
      </dsp:nvSpPr>
      <dsp:spPr>
        <a:xfrm>
          <a:off x="987049" y="-25203"/>
          <a:ext cx="2554483" cy="88713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C5224-84C1-46D2-AA8E-631FFEB726FC}">
      <dsp:nvSpPr>
        <dsp:cNvPr id="0" name=""/>
        <dsp:cNvSpPr/>
      </dsp:nvSpPr>
      <dsp:spPr>
        <a:xfrm>
          <a:off x="2088230" y="1944215"/>
          <a:ext cx="495055" cy="316835"/>
        </a:xfrm>
        <a:prstGeom prst="down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430C7-758E-40A5-9F94-FBC008E054DA}">
      <dsp:nvSpPr>
        <dsp:cNvPr id="0" name=""/>
        <dsp:cNvSpPr/>
      </dsp:nvSpPr>
      <dsp:spPr>
        <a:xfrm>
          <a:off x="1" y="2092729"/>
          <a:ext cx="4536501" cy="1209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Životní příběh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= důležitá pomůcka pro reminiscenční aktivitu + individuální plánování</a:t>
          </a:r>
          <a:endParaRPr lang="cs-CZ" sz="1800" kern="1200" dirty="0"/>
        </a:p>
      </dsp:txBody>
      <dsp:txXfrm>
        <a:off x="1" y="2092729"/>
        <a:ext cx="4536501" cy="1209738"/>
      </dsp:txXfrm>
    </dsp:sp>
    <dsp:sp modelId="{3A47DEE4-9D47-4674-B18F-8BDDC6BD4FA5}">
      <dsp:nvSpPr>
        <dsp:cNvPr id="0" name=""/>
        <dsp:cNvSpPr/>
      </dsp:nvSpPr>
      <dsp:spPr>
        <a:xfrm>
          <a:off x="1915772" y="930450"/>
          <a:ext cx="891099" cy="8910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Rodina</a:t>
          </a:r>
          <a:endParaRPr lang="cs-CZ" sz="1000" kern="1200" dirty="0"/>
        </a:p>
      </dsp:txBody>
      <dsp:txXfrm>
        <a:off x="1915772" y="930450"/>
        <a:ext cx="891099" cy="891099"/>
      </dsp:txXfrm>
    </dsp:sp>
    <dsp:sp modelId="{B4A6B484-763A-4F57-9AE5-F5A8E5C84C8D}">
      <dsp:nvSpPr>
        <dsp:cNvPr id="0" name=""/>
        <dsp:cNvSpPr/>
      </dsp:nvSpPr>
      <dsp:spPr>
        <a:xfrm>
          <a:off x="1278142" y="261928"/>
          <a:ext cx="891099" cy="8910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Uživatel</a:t>
          </a:r>
          <a:endParaRPr lang="cs-CZ" sz="1000" kern="1200" dirty="0"/>
        </a:p>
      </dsp:txBody>
      <dsp:txXfrm>
        <a:off x="1278142" y="261928"/>
        <a:ext cx="891099" cy="891099"/>
      </dsp:txXfrm>
    </dsp:sp>
    <dsp:sp modelId="{555B4CEF-9F1C-464D-A8A6-148B344F729F}">
      <dsp:nvSpPr>
        <dsp:cNvPr id="0" name=""/>
        <dsp:cNvSpPr/>
      </dsp:nvSpPr>
      <dsp:spPr>
        <a:xfrm>
          <a:off x="2189043" y="46480"/>
          <a:ext cx="891099" cy="8910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Sociální pracovník</a:t>
          </a:r>
          <a:endParaRPr lang="cs-CZ" sz="1000" kern="1200" dirty="0"/>
        </a:p>
      </dsp:txBody>
      <dsp:txXfrm>
        <a:off x="2189043" y="46480"/>
        <a:ext cx="891099" cy="891099"/>
      </dsp:txXfrm>
    </dsp:sp>
    <dsp:sp modelId="{F9C78B93-EBDA-4FE2-9252-5D1AECB25976}">
      <dsp:nvSpPr>
        <dsp:cNvPr id="0" name=""/>
        <dsp:cNvSpPr/>
      </dsp:nvSpPr>
      <dsp:spPr>
        <a:xfrm>
          <a:off x="936102" y="-134115"/>
          <a:ext cx="2772308" cy="221784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9B6B47-708F-41FF-BBC6-5334617E10F7}">
      <dsp:nvSpPr>
        <dsp:cNvPr id="0" name=""/>
        <dsp:cNvSpPr/>
      </dsp:nvSpPr>
      <dsp:spPr>
        <a:xfrm>
          <a:off x="252625" y="175"/>
          <a:ext cx="1439808" cy="14398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237" tIns="19050" rIns="79237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klíčový pracovník</a:t>
          </a:r>
          <a:endParaRPr lang="cs-CZ" sz="1500" kern="1200" dirty="0"/>
        </a:p>
      </dsp:txBody>
      <dsp:txXfrm>
        <a:off x="252625" y="175"/>
        <a:ext cx="1439808" cy="1439808"/>
      </dsp:txXfrm>
    </dsp:sp>
    <dsp:sp modelId="{1C970BEC-106F-4217-97AB-AE9580F8C08A}">
      <dsp:nvSpPr>
        <dsp:cNvPr id="0" name=""/>
        <dsp:cNvSpPr/>
      </dsp:nvSpPr>
      <dsp:spPr>
        <a:xfrm>
          <a:off x="1404472" y="175"/>
          <a:ext cx="1439808" cy="14398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237" tIns="19050" rIns="79237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terapeut</a:t>
          </a:r>
          <a:endParaRPr lang="cs-CZ" sz="1500" kern="1200" dirty="0"/>
        </a:p>
      </dsp:txBody>
      <dsp:txXfrm>
        <a:off x="1404472" y="175"/>
        <a:ext cx="1439808" cy="1439808"/>
      </dsp:txXfrm>
    </dsp:sp>
    <dsp:sp modelId="{D42B1F15-FCD0-445E-8DFF-5C97565D7319}">
      <dsp:nvSpPr>
        <dsp:cNvPr id="0" name=""/>
        <dsp:cNvSpPr/>
      </dsp:nvSpPr>
      <dsp:spPr>
        <a:xfrm>
          <a:off x="2556319" y="175"/>
          <a:ext cx="1439808" cy="14398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237" tIns="19050" rIns="79237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psycholog</a:t>
          </a:r>
          <a:endParaRPr lang="cs-CZ" sz="1500" kern="1200" dirty="0"/>
        </a:p>
      </dsp:txBody>
      <dsp:txXfrm>
        <a:off x="2556319" y="175"/>
        <a:ext cx="1439808" cy="1439808"/>
      </dsp:txXfrm>
    </dsp:sp>
    <dsp:sp modelId="{96ADCA1B-234A-4357-B0AB-EA9624862A4B}">
      <dsp:nvSpPr>
        <dsp:cNvPr id="0" name=""/>
        <dsp:cNvSpPr/>
      </dsp:nvSpPr>
      <dsp:spPr>
        <a:xfrm>
          <a:off x="3708165" y="175"/>
          <a:ext cx="1439808" cy="14398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237" tIns="19050" rIns="79237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psychiatr</a:t>
          </a:r>
          <a:endParaRPr lang="cs-CZ" sz="1500" kern="1200" dirty="0"/>
        </a:p>
      </dsp:txBody>
      <dsp:txXfrm>
        <a:off x="3708165" y="175"/>
        <a:ext cx="1439808" cy="1439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9D3F-BB6C-4254-9A43-1A0E45C551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5A7E8-CF81-49D6-8E6E-21C1A268F7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162B4-F5E5-477E-AB2D-A11705AB4B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90003-144D-4C29-9D36-CCB397D224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3426D-3E37-49C1-A1F8-45D17827C3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14A7B-9368-4546-BBF0-ABDC87B9EA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4111B-11CA-47A7-AD0E-563909D982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D0018-9287-4DE8-8EA4-26A38B5E6F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6908D-BC78-488C-BBE7-E13342641D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986EA-74BE-46EE-B5A0-C377EA0196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4F8CD-F257-4451-B1E8-75090DE831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D5B59D-B2F5-4ECB-940A-4BDA768D6F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470025"/>
          </a:xfrm>
        </p:spPr>
        <p:txBody>
          <a:bodyPr/>
          <a:lstStyle/>
          <a:p>
            <a:pPr eaLnBrk="1" hangingPunct="1"/>
            <a:r>
              <a:rPr lang="cs-CZ" smtClean="0"/>
              <a:t>REMINISCENCE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349500"/>
            <a:ext cx="6400800" cy="18002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i="1" smtClean="0"/>
              <a:t>v Domově pro seniory </a:t>
            </a:r>
            <a:br>
              <a:rPr lang="cs-CZ" i="1" smtClean="0"/>
            </a:br>
            <a:r>
              <a:rPr lang="cs-CZ" i="1" smtClean="0"/>
              <a:t>Reynkova Havlíčkův Brod</a:t>
            </a:r>
          </a:p>
          <a:p>
            <a:pPr eaLnBrk="1" hangingPunct="1"/>
            <a:r>
              <a:rPr lang="cs-CZ" smtClean="0"/>
              <a:t> </a:t>
            </a:r>
          </a:p>
          <a:p>
            <a:pPr eaLnBrk="1" hangingPunct="1"/>
            <a:endParaRPr lang="cs-CZ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16238" y="5516563"/>
            <a:ext cx="58959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cs-CZ" sz="2800" kern="0" dirty="0">
                <a:latin typeface="+mn-lt"/>
              </a:rPr>
              <a:t>Bc. Martina Moravcová, </a:t>
            </a:r>
            <a:r>
              <a:rPr lang="cs-CZ" sz="2800" kern="0" dirty="0" err="1">
                <a:latin typeface="+mn-lt"/>
              </a:rPr>
              <a:t>DiS</a:t>
            </a:r>
            <a:r>
              <a:rPr lang="cs-CZ" sz="2800" kern="0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eaLnBrk="1" hangingPunct="1"/>
            <a:r>
              <a:rPr lang="cs-CZ" smtClean="0"/>
              <a:t>Reminiscence</a:t>
            </a:r>
            <a:br>
              <a:rPr lang="cs-CZ" smtClean="0"/>
            </a:br>
            <a:r>
              <a:rPr lang="cs-CZ" sz="3600" i="1" smtClean="0"/>
              <a:t>práce se vzpomínkami seniorů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89925" cy="4525963"/>
          </a:xfrm>
        </p:spPr>
        <p:txBody>
          <a:bodyPr/>
          <a:lstStyle/>
          <a:p>
            <a:pPr indent="0" eaLnBrk="1" hangingPunct="1"/>
            <a:r>
              <a:rPr lang="cs-CZ" sz="2800" smtClean="0"/>
              <a:t>	Proces, ve kterém je podporováno 	vzpomínání na minulé události za účelem 	zlepšení psychické pohody seniorů</a:t>
            </a:r>
          </a:p>
          <a:p>
            <a:pPr indent="0" eaLnBrk="1" hangingPunct="1"/>
            <a:r>
              <a:rPr lang="cs-CZ" sz="2800" smtClean="0"/>
              <a:t> 	Vhodná aktivita u lidí s Alzheimerovou 	chorobou, popř. jinými typy demencí</a:t>
            </a:r>
            <a:endParaRPr lang="cs-CZ" sz="2400" smtClean="0"/>
          </a:p>
          <a:p>
            <a:pPr indent="0" eaLnBrk="1" hangingPunct="1"/>
            <a:r>
              <a:rPr lang="cs-CZ" sz="2800" smtClean="0"/>
              <a:t>	Podporuje vnímání vlastní identity</a:t>
            </a:r>
          </a:p>
          <a:p>
            <a:pPr indent="0" eaLnBrk="1" hangingPunct="1"/>
            <a:r>
              <a:rPr lang="cs-CZ" sz="2800" smtClean="0"/>
              <a:t> 	Sebehodnocení</a:t>
            </a:r>
          </a:p>
          <a:p>
            <a:pPr indent="0" eaLnBrk="1" hangingPunct="1"/>
            <a:r>
              <a:rPr lang="cs-CZ" sz="2800" smtClean="0"/>
              <a:t> 	Zhodnocení dosavadního života</a:t>
            </a:r>
            <a:endParaRPr lang="cs-CZ" sz="2400" smtClean="0"/>
          </a:p>
          <a:p>
            <a:pPr indent="0" eaLnBrk="1" hangingPunct="1"/>
            <a:r>
              <a:rPr lang="cs-CZ" sz="2800" smtClean="0"/>
              <a:t> 	Zábava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491880" y="1268760"/>
          <a:ext cx="453650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Šipka dolů 5"/>
          <p:cNvSpPr/>
          <p:nvPr/>
        </p:nvSpPr>
        <p:spPr>
          <a:xfrm>
            <a:off x="5580063" y="4437063"/>
            <a:ext cx="504825" cy="360362"/>
          </a:xfrm>
          <a:prstGeom prst="downArrow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Diagram 6"/>
          <p:cNvGraphicFramePr/>
          <p:nvPr/>
        </p:nvGraphicFramePr>
        <p:xfrm>
          <a:off x="3131840" y="4509120"/>
          <a:ext cx="5400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sz="3600" smtClean="0"/>
              <a:t>Efektivnější práce s uživatelem</a:t>
            </a:r>
            <a:endParaRPr lang="cs-CZ" sz="3600" i="1" smtClean="0"/>
          </a:p>
        </p:txBody>
      </p:sp>
      <p:sp>
        <p:nvSpPr>
          <p:cNvPr id="4102" name="Obdélník 8"/>
          <p:cNvSpPr>
            <a:spLocks noChangeArrowheads="1"/>
          </p:cNvSpPr>
          <p:nvPr/>
        </p:nvSpPr>
        <p:spPr bwMode="auto">
          <a:xfrm>
            <a:off x="395288" y="1484313"/>
            <a:ext cx="32400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Při jednání s uživatelem shromažďujeme jeho významné osobní události z jeho minulosti, u seniorů s pokročilou demencí hraje důležitou roli spolupráce s rodinou. </a:t>
            </a:r>
          </a:p>
          <a:p>
            <a:endParaRPr lang="cs-CZ"/>
          </a:p>
          <a:p>
            <a:r>
              <a:rPr lang="cs-CZ"/>
              <a:t>Příklady otázek:</a:t>
            </a:r>
          </a:p>
          <a:p>
            <a:r>
              <a:rPr lang="cs-CZ" i="1"/>
              <a:t>Jaké bylo jeho povolání?</a:t>
            </a:r>
          </a:p>
          <a:p>
            <a:r>
              <a:rPr lang="cs-CZ" i="1"/>
              <a:t>Jaké měl záliby, popř. jak odpočíval?</a:t>
            </a:r>
          </a:p>
          <a:p>
            <a:r>
              <a:rPr lang="cs-CZ" i="1"/>
              <a:t>Jaké byl zvyklý dodržovat denní rituály?</a:t>
            </a:r>
          </a:p>
          <a:p>
            <a:r>
              <a:rPr lang="cs-CZ" i="1"/>
              <a:t>Jaké je jeho oblíbené jídlo?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/>
              <a:t>Předpoklady pro reminiscenční terapii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pPr indent="0" eaLnBrk="1" hangingPunct="1">
              <a:defRPr/>
            </a:pPr>
            <a:r>
              <a:rPr lang="cs-CZ" sz="2800" dirty="0" smtClean="0"/>
              <a:t>	Osobní historie uživatele</a:t>
            </a:r>
          </a:p>
          <a:p>
            <a:pPr indent="0" eaLnBrk="1" hangingPunct="1">
              <a:defRPr/>
            </a:pPr>
            <a:r>
              <a:rPr lang="cs-CZ" sz="2800" dirty="0" smtClean="0"/>
              <a:t>	Reminiscenční pomůcky</a:t>
            </a:r>
          </a:p>
          <a:p>
            <a:pPr indent="0" eaLnBrk="1" hangingPunct="1">
              <a:defRPr/>
            </a:pPr>
            <a:r>
              <a:rPr lang="cs-CZ" sz="2800" dirty="0" smtClean="0"/>
              <a:t>	Vhodné prostředí</a:t>
            </a:r>
          </a:p>
          <a:p>
            <a:pPr indent="0" eaLnBrk="1" hangingPunct="1">
              <a:defRPr/>
            </a:pPr>
            <a:r>
              <a:rPr lang="cs-CZ" sz="2800" dirty="0" smtClean="0"/>
              <a:t>	Informovaný souhlas</a:t>
            </a:r>
          </a:p>
          <a:p>
            <a:pPr indent="0" eaLnBrk="1" hangingPunct="1">
              <a:defRPr/>
            </a:pPr>
            <a:r>
              <a:rPr lang="cs-CZ" sz="2800" dirty="0" smtClean="0"/>
              <a:t>	Být otevřený potřebám klienta – naslouchání, 	empatie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Skupinová reminiscence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468313" y="2060575"/>
            <a:ext cx="5194300" cy="3744913"/>
          </a:xfrm>
        </p:spPr>
        <p:txBody>
          <a:bodyPr/>
          <a:lstStyle/>
          <a:p>
            <a:pPr indent="0" eaLnBrk="1" hangingPunct="1">
              <a:defRPr/>
            </a:pPr>
            <a:r>
              <a:rPr lang="cs-CZ" sz="2400" dirty="0" smtClean="0"/>
              <a:t>	Vzpomínání ve skupině na 	dané téma (školní docházka, 	svatba, domácí práce, 	povolání apod.)</a:t>
            </a:r>
          </a:p>
          <a:p>
            <a:pPr indent="0" eaLnBrk="1" hangingPunct="1">
              <a:defRPr/>
            </a:pPr>
            <a:r>
              <a:rPr lang="cs-CZ" sz="2400" dirty="0" smtClean="0"/>
              <a:t>	Vytváření vzpomínkových 	nástěnek </a:t>
            </a:r>
          </a:p>
          <a:p>
            <a:pPr indent="0" eaLnBrk="1" hangingPunct="1">
              <a:defRPr/>
            </a:pPr>
            <a:r>
              <a:rPr lang="cs-CZ" sz="2400" dirty="0" smtClean="0"/>
              <a:t>	Poslech a zpěv písní z mládí 	uživatelů</a:t>
            </a:r>
          </a:p>
          <a:p>
            <a:pPr indent="0" eaLnBrk="1" hangingPunct="1">
              <a:defRPr/>
            </a:pPr>
            <a:r>
              <a:rPr lang="cs-CZ" sz="2400" dirty="0" smtClean="0"/>
              <a:t>	Promítání starých filmů</a:t>
            </a:r>
          </a:p>
          <a:p>
            <a:pPr eaLnBrk="1" hangingPunct="1">
              <a:buFontTx/>
              <a:buNone/>
              <a:defRPr/>
            </a:pPr>
            <a:endParaRPr lang="cs-CZ" dirty="0" smtClean="0"/>
          </a:p>
        </p:txBody>
      </p:sp>
      <p:pic>
        <p:nvPicPr>
          <p:cNvPr id="4098" name="Picture 2" descr="F:\Reminescenční terapie\P101032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7291" t="3731"/>
          <a:stretch>
            <a:fillRect/>
          </a:stretch>
        </p:blipFill>
        <p:spPr bwMode="auto">
          <a:xfrm rot="5106655">
            <a:off x="5169715" y="2245701"/>
            <a:ext cx="3838127" cy="298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Šipka doprava 4"/>
          <p:cNvSpPr/>
          <p:nvPr/>
        </p:nvSpPr>
        <p:spPr>
          <a:xfrm>
            <a:off x="900113" y="1341438"/>
            <a:ext cx="647700" cy="268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547813" y="908050"/>
            <a:ext cx="6408737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200" i="1" dirty="0"/>
              <a:t>Posilování vztahů ve skupině, adaptace v zařízení</a:t>
            </a:r>
          </a:p>
          <a:p>
            <a:pPr>
              <a:defRPr/>
            </a:pPr>
            <a:endParaRPr lang="cs-CZ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Individuální reminiscence</a:t>
            </a:r>
          </a:p>
        </p:txBody>
      </p:sp>
      <p:pic>
        <p:nvPicPr>
          <p:cNvPr id="5122" name="Picture 2" descr="F:\101MSDCF\DSC02545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150" b="776"/>
          <a:stretch>
            <a:fillRect/>
          </a:stretch>
        </p:blipFill>
        <p:spPr bwMode="auto">
          <a:xfrm>
            <a:off x="5508104" y="4140372"/>
            <a:ext cx="2736304" cy="186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www.alzheimer.cz/res/data/000074_05_000160.jpg?seek=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1485" t="21315" r="6493"/>
          <a:stretch>
            <a:fillRect/>
          </a:stretch>
        </p:blipFill>
        <p:spPr>
          <a:xfrm>
            <a:off x="1979712" y="4450145"/>
            <a:ext cx="2160240" cy="1571143"/>
          </a:xfrm>
          <a:effectLst>
            <a:softEdge rad="112500"/>
          </a:effectLst>
        </p:spPr>
      </p:pic>
      <p:sp>
        <p:nvSpPr>
          <p:cNvPr id="6" name="Obdélník 5"/>
          <p:cNvSpPr/>
          <p:nvPr/>
        </p:nvSpPr>
        <p:spPr>
          <a:xfrm>
            <a:off x="539750" y="1268413"/>
            <a:ext cx="7991475" cy="3638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cs-CZ" sz="2400" dirty="0"/>
          </a:p>
          <a:p>
            <a:pPr marL="342900">
              <a:spcBef>
                <a:spcPct val="20000"/>
              </a:spcBef>
              <a:buFontTx/>
              <a:buChar char="•"/>
              <a:defRPr/>
            </a:pPr>
            <a:r>
              <a:rPr lang="cs-CZ" sz="2400" dirty="0"/>
              <a:t>	</a:t>
            </a:r>
            <a:r>
              <a:rPr lang="cs-CZ" sz="2400" dirty="0">
                <a:latin typeface="+mn-lt"/>
              </a:rPr>
              <a:t>Probíhá na pokoji uživatele, vychází vždy z potřeb </a:t>
            </a:r>
            <a:r>
              <a:rPr lang="cs-CZ" sz="2400" dirty="0"/>
              <a:t>	</a:t>
            </a:r>
            <a:r>
              <a:rPr lang="cs-CZ" sz="2400" dirty="0">
                <a:latin typeface="+mn-lt"/>
              </a:rPr>
              <a:t>uživatele</a:t>
            </a:r>
          </a:p>
          <a:p>
            <a:pPr marL="342900">
              <a:spcBef>
                <a:spcPct val="20000"/>
              </a:spcBef>
              <a:buFontTx/>
              <a:buChar char="•"/>
              <a:defRPr/>
            </a:pPr>
            <a:r>
              <a:rPr lang="cs-CZ" sz="2400" dirty="0"/>
              <a:t>	</a:t>
            </a:r>
            <a:r>
              <a:rPr lang="cs-CZ" sz="2400" dirty="0">
                <a:latin typeface="+mn-lt"/>
              </a:rPr>
              <a:t>Jedná se o rozhovor, naslouchání, prohlížení </a:t>
            </a:r>
            <a:r>
              <a:rPr lang="cs-CZ" sz="2400" dirty="0"/>
              <a:t>	</a:t>
            </a:r>
            <a:r>
              <a:rPr lang="cs-CZ" sz="2400" dirty="0">
                <a:latin typeface="+mn-lt"/>
              </a:rPr>
              <a:t>fotografií, stimulace vzpomínek, sepisování </a:t>
            </a:r>
            <a:r>
              <a:rPr lang="cs-CZ" sz="2400" dirty="0"/>
              <a:t>	</a:t>
            </a:r>
            <a:r>
              <a:rPr lang="cs-CZ" sz="2400" dirty="0">
                <a:latin typeface="+mn-lt"/>
              </a:rPr>
              <a:t>životního příběhu apod.</a:t>
            </a:r>
          </a:p>
          <a:p>
            <a:pPr marL="342900">
              <a:spcBef>
                <a:spcPct val="20000"/>
              </a:spcBef>
              <a:buFontTx/>
              <a:buChar char="•"/>
              <a:defRPr/>
            </a:pPr>
            <a:r>
              <a:rPr lang="cs-CZ" sz="2400" dirty="0"/>
              <a:t>	</a:t>
            </a:r>
            <a:r>
              <a:rPr lang="cs-CZ" sz="2400" dirty="0">
                <a:latin typeface="+mn-lt"/>
              </a:rPr>
              <a:t>Používáme Sadu pro kognitivní trénink od České </a:t>
            </a:r>
            <a:r>
              <a:rPr lang="cs-CZ" sz="2400" dirty="0"/>
              <a:t>	</a:t>
            </a:r>
            <a:r>
              <a:rPr lang="cs-CZ" sz="2400" dirty="0" err="1">
                <a:latin typeface="+mn-lt"/>
              </a:rPr>
              <a:t>alzheimerovské</a:t>
            </a:r>
            <a:r>
              <a:rPr lang="cs-CZ" sz="2400" dirty="0">
                <a:latin typeface="+mn-lt"/>
              </a:rPr>
              <a:t> společnosti</a:t>
            </a:r>
          </a:p>
          <a:p>
            <a:pPr>
              <a:defRPr/>
            </a:pPr>
            <a:endParaRPr lang="cs-CZ" sz="2400" dirty="0"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03575" y="908050"/>
            <a:ext cx="3671888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200" i="1" dirty="0"/>
              <a:t>Potřeba vztahu, blízkosti</a:t>
            </a:r>
          </a:p>
          <a:p>
            <a:pPr>
              <a:defRPr/>
            </a:pPr>
            <a:endParaRPr lang="cs-CZ" sz="2400" dirty="0">
              <a:latin typeface="+mn-lt"/>
            </a:endParaRPr>
          </a:p>
        </p:txBody>
      </p:sp>
      <p:sp>
        <p:nvSpPr>
          <p:cNvPr id="10" name="Šipka doprava 9"/>
          <p:cNvSpPr/>
          <p:nvPr/>
        </p:nvSpPr>
        <p:spPr>
          <a:xfrm>
            <a:off x="2484438" y="1341438"/>
            <a:ext cx="647700" cy="268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Stimulace vzpomínek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611188" y="1484313"/>
            <a:ext cx="4978400" cy="4670425"/>
          </a:xfrm>
        </p:spPr>
        <p:txBody>
          <a:bodyPr/>
          <a:lstStyle/>
          <a:p>
            <a:pPr indent="0" eaLnBrk="1" hangingPunct="1">
              <a:buFontTx/>
              <a:buNone/>
              <a:defRPr/>
            </a:pPr>
            <a:r>
              <a:rPr lang="cs-CZ" sz="2800" dirty="0" smtClean="0"/>
              <a:t>K reminiscenci můžeme využít všech smyslů – zrak, sluch, čich, chuť, hmat.</a:t>
            </a:r>
          </a:p>
          <a:p>
            <a:pPr indent="0" eaLnBrk="1" hangingPunct="1">
              <a:buFontTx/>
              <a:buNone/>
              <a:defRPr/>
            </a:pPr>
            <a:endParaRPr lang="cs-CZ" sz="2400" dirty="0" smtClean="0"/>
          </a:p>
          <a:p>
            <a:pPr indent="0" eaLnBrk="1" hangingPunct="1">
              <a:defRPr/>
            </a:pPr>
            <a:r>
              <a:rPr lang="cs-CZ" sz="2800" dirty="0" smtClean="0"/>
              <a:t>	Fotografie, obrázky</a:t>
            </a:r>
          </a:p>
          <a:p>
            <a:pPr indent="0" eaLnBrk="1" hangingPunct="1">
              <a:defRPr/>
            </a:pPr>
            <a:r>
              <a:rPr lang="cs-CZ" sz="2800" dirty="0" smtClean="0"/>
              <a:t>	Hudba</a:t>
            </a:r>
          </a:p>
          <a:p>
            <a:pPr indent="0" eaLnBrk="1" hangingPunct="1">
              <a:defRPr/>
            </a:pPr>
            <a:r>
              <a:rPr lang="cs-CZ" sz="2800" dirty="0" smtClean="0"/>
              <a:t>	Vůně</a:t>
            </a:r>
          </a:p>
          <a:p>
            <a:pPr indent="0" eaLnBrk="1" hangingPunct="1">
              <a:defRPr/>
            </a:pPr>
            <a:r>
              <a:rPr lang="cs-CZ" sz="2800" dirty="0" smtClean="0"/>
              <a:t>	Dobové předměty</a:t>
            </a:r>
          </a:p>
          <a:p>
            <a:pPr indent="0" eaLnBrk="1" hangingPunct="1">
              <a:defRPr/>
            </a:pPr>
            <a:r>
              <a:rPr lang="cs-CZ" sz="2800" dirty="0" smtClean="0"/>
              <a:t>	Dotek</a:t>
            </a:r>
          </a:p>
          <a:p>
            <a:pPr eaLnBrk="1" hangingPunct="1">
              <a:buFontTx/>
              <a:buNone/>
              <a:defRPr/>
            </a:pPr>
            <a:r>
              <a:rPr lang="cs-CZ" dirty="0" smtClean="0"/>
              <a:t>	</a:t>
            </a:r>
            <a:endParaRPr lang="cs-CZ" sz="2400" dirty="0" smtClean="0"/>
          </a:p>
        </p:txBody>
      </p:sp>
      <p:pic>
        <p:nvPicPr>
          <p:cNvPr id="17411" name="Picture 3" descr="F:\101MSDCF\DSC02542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19004"/>
          <a:stretch>
            <a:fillRect/>
          </a:stretch>
        </p:blipFill>
        <p:spPr bwMode="auto">
          <a:xfrm>
            <a:off x="5364088" y="1484784"/>
            <a:ext cx="3237255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/>
          <a:lstStyle/>
          <a:p>
            <a:r>
              <a:rPr lang="cs-CZ" sz="2000" b="1" i="1" smtClean="0">
                <a:latin typeface="Times New Roman" pitchFamily="18" charset="0"/>
                <a:cs typeface="Times New Roman" pitchFamily="18" charset="0"/>
              </a:rPr>
              <a:t>„Mládí se živí sněním, stáří vzpomínkami.“</a:t>
            </a:r>
            <a:br>
              <a:rPr lang="cs-CZ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i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Židovské přísloví</a:t>
            </a:r>
          </a:p>
        </p:txBody>
      </p:sp>
      <p:pic>
        <p:nvPicPr>
          <p:cNvPr id="4" name="Picture 2" descr="F:\101MSDCF\DSC025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1979712" y="2060848"/>
            <a:ext cx="5125185" cy="3418320"/>
          </a:xfrm>
          <a:effectLst>
            <a:softEdge rad="112500"/>
          </a:effectLst>
        </p:spPr>
      </p:pic>
      <p:pic>
        <p:nvPicPr>
          <p:cNvPr id="9220" name="Picture 4" descr="F:\Reminescenční terapie\P1010321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10000"/>
          </a:blip>
          <a:srcRect l="42923" t="36453" r="22778" b="22205"/>
          <a:stretch>
            <a:fillRect/>
          </a:stretch>
        </p:blipFill>
        <p:spPr bwMode="auto">
          <a:xfrm rot="5400000">
            <a:off x="686844" y="3713756"/>
            <a:ext cx="2931950" cy="2650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140</Words>
  <Application>Microsoft Office PowerPoint</Application>
  <PresentationFormat>Předvádění na obrazovce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Výchozí návrh</vt:lpstr>
      <vt:lpstr>REMINISCENCE</vt:lpstr>
      <vt:lpstr>Reminiscence práce se vzpomínkami seniorů</vt:lpstr>
      <vt:lpstr>Efektivnější práce s uživatelem</vt:lpstr>
      <vt:lpstr>Předpoklady pro reminiscenční terapii</vt:lpstr>
      <vt:lpstr>Skupinová reminiscence</vt:lpstr>
      <vt:lpstr>Individuální reminiscence</vt:lpstr>
      <vt:lpstr>Stimulace vzpomínek</vt:lpstr>
      <vt:lpstr>„Mládí se živí sněním, stáří vzpomínkami.“                                                                                                Židovské přísloví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Martina Moravcová</dc:creator>
  <cp:lastModifiedBy>E782</cp:lastModifiedBy>
  <cp:revision>63</cp:revision>
  <dcterms:created xsi:type="dcterms:W3CDTF">2009-07-08T09:35:56Z</dcterms:created>
  <dcterms:modified xsi:type="dcterms:W3CDTF">2013-04-21T20:18:33Z</dcterms:modified>
</cp:coreProperties>
</file>